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0"/>
  </p:notesMasterIdLst>
  <p:sldIdLst>
    <p:sldId id="257" r:id="rId5"/>
    <p:sldId id="258" r:id="rId6"/>
    <p:sldId id="259" r:id="rId7"/>
    <p:sldId id="265" r:id="rId8"/>
    <p:sldId id="260" r:id="rId9"/>
    <p:sldId id="261" r:id="rId10"/>
    <p:sldId id="262" r:id="rId11"/>
    <p:sldId id="264" r:id="rId12"/>
    <p:sldId id="279" r:id="rId13"/>
    <p:sldId id="282" r:id="rId14"/>
    <p:sldId id="280" r:id="rId15"/>
    <p:sldId id="263" r:id="rId16"/>
    <p:sldId id="266" r:id="rId17"/>
    <p:sldId id="283" r:id="rId18"/>
    <p:sldId id="268" r:id="rId19"/>
    <p:sldId id="269" r:id="rId20"/>
    <p:sldId id="270" r:id="rId21"/>
    <p:sldId id="271" r:id="rId22"/>
    <p:sldId id="273" r:id="rId23"/>
    <p:sldId id="278" r:id="rId24"/>
    <p:sldId id="267" r:id="rId25"/>
    <p:sldId id="281" r:id="rId26"/>
    <p:sldId id="275" r:id="rId27"/>
    <p:sldId id="276" r:id="rId28"/>
    <p:sldId id="25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05"/>
  </p:normalViewPr>
  <p:slideViewPr>
    <p:cSldViewPr snapToGrid="0" snapToObjects="1">
      <p:cViewPr varScale="1">
        <p:scale>
          <a:sx n="63" d="100"/>
          <a:sy n="63" d="100"/>
        </p:scale>
        <p:origin x="7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91A46E-CB74-3E4D-A6EA-E8EC507DAD29}" type="doc">
      <dgm:prSet loTypeId="urn:microsoft.com/office/officeart/2009/layout/CircleArrowProcess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ED462D1-9F0D-C94C-ACAD-0DD525321A52}">
      <dgm:prSet phldrT="[Text]"/>
      <dgm:spPr/>
      <dgm:t>
        <a:bodyPr/>
        <a:lstStyle/>
        <a:p>
          <a:r>
            <a:rPr lang="en-US" dirty="0"/>
            <a:t>Dataset from Kaggle</a:t>
          </a:r>
        </a:p>
      </dgm:t>
    </dgm:pt>
    <dgm:pt modelId="{649B2B0F-46AD-5542-A0A7-F69577F20D10}" type="parTrans" cxnId="{75120BFE-CFF0-D242-8A45-5A149AE3B698}">
      <dgm:prSet/>
      <dgm:spPr/>
      <dgm:t>
        <a:bodyPr/>
        <a:lstStyle/>
        <a:p>
          <a:endParaRPr lang="en-US"/>
        </a:p>
      </dgm:t>
    </dgm:pt>
    <dgm:pt modelId="{8AF1CCC0-26EF-0F4D-BE57-ABB209BD9827}" type="sibTrans" cxnId="{75120BFE-CFF0-D242-8A45-5A149AE3B698}">
      <dgm:prSet/>
      <dgm:spPr/>
      <dgm:t>
        <a:bodyPr/>
        <a:lstStyle/>
        <a:p>
          <a:endParaRPr lang="en-US"/>
        </a:p>
      </dgm:t>
    </dgm:pt>
    <dgm:pt modelId="{AA5351F3-3DC0-DE45-8718-67242CFC3C7C}">
      <dgm:prSet phldrT="[Text]"/>
      <dgm:spPr/>
      <dgm:t>
        <a:bodyPr/>
        <a:lstStyle/>
        <a:p>
          <a:r>
            <a:rPr lang="en-US" dirty="0"/>
            <a:t>Data Cleansing</a:t>
          </a:r>
        </a:p>
      </dgm:t>
    </dgm:pt>
    <dgm:pt modelId="{E0E9EA20-0BC6-7B4A-8C0A-3B180F1A181E}" type="parTrans" cxnId="{4B618194-9F51-8240-9898-310DD6A43AD4}">
      <dgm:prSet/>
      <dgm:spPr/>
      <dgm:t>
        <a:bodyPr/>
        <a:lstStyle/>
        <a:p>
          <a:endParaRPr lang="en-US"/>
        </a:p>
      </dgm:t>
    </dgm:pt>
    <dgm:pt modelId="{717BC00D-B8C7-4443-89E7-78013E928311}" type="sibTrans" cxnId="{4B618194-9F51-8240-9898-310DD6A43AD4}">
      <dgm:prSet/>
      <dgm:spPr/>
      <dgm:t>
        <a:bodyPr/>
        <a:lstStyle/>
        <a:p>
          <a:endParaRPr lang="en-US"/>
        </a:p>
      </dgm:t>
    </dgm:pt>
    <dgm:pt modelId="{86072E63-3680-8F40-B94E-67EB5CBCB6EB}">
      <dgm:prSet phldrT="[Text]"/>
      <dgm:spPr/>
      <dgm:t>
        <a:bodyPr/>
        <a:lstStyle/>
        <a:p>
          <a:r>
            <a:rPr lang="en-US" dirty="0"/>
            <a:t>EDA</a:t>
          </a:r>
        </a:p>
      </dgm:t>
    </dgm:pt>
    <dgm:pt modelId="{97F665A5-6970-7E43-872C-C76292B0BF76}" type="parTrans" cxnId="{D03C84E4-2EE5-A64B-8DDC-621234B2AF81}">
      <dgm:prSet/>
      <dgm:spPr/>
      <dgm:t>
        <a:bodyPr/>
        <a:lstStyle/>
        <a:p>
          <a:endParaRPr lang="en-US"/>
        </a:p>
      </dgm:t>
    </dgm:pt>
    <dgm:pt modelId="{137519EC-EC88-1B4F-8E05-1682481461E6}" type="sibTrans" cxnId="{D03C84E4-2EE5-A64B-8DDC-621234B2AF81}">
      <dgm:prSet/>
      <dgm:spPr/>
      <dgm:t>
        <a:bodyPr/>
        <a:lstStyle/>
        <a:p>
          <a:endParaRPr lang="en-US"/>
        </a:p>
      </dgm:t>
    </dgm:pt>
    <dgm:pt modelId="{119624BF-E70C-614F-AEB1-74981C62101A}">
      <dgm:prSet/>
      <dgm:spPr/>
      <dgm:t>
        <a:bodyPr/>
        <a:lstStyle/>
        <a:p>
          <a:r>
            <a:rPr lang="en-US"/>
            <a:t>Visualizations</a:t>
          </a:r>
          <a:endParaRPr lang="en-US" dirty="0"/>
        </a:p>
      </dgm:t>
    </dgm:pt>
    <dgm:pt modelId="{AA39C9C0-8C42-8545-8AFC-FF98276B15FD}" type="parTrans" cxnId="{CE22BBE4-0CEF-084C-BAE9-C52D58B43996}">
      <dgm:prSet/>
      <dgm:spPr/>
      <dgm:t>
        <a:bodyPr/>
        <a:lstStyle/>
        <a:p>
          <a:endParaRPr lang="en-US"/>
        </a:p>
      </dgm:t>
    </dgm:pt>
    <dgm:pt modelId="{D078E62B-912D-E343-8800-6E611CB42A7A}" type="sibTrans" cxnId="{CE22BBE4-0CEF-084C-BAE9-C52D58B43996}">
      <dgm:prSet/>
      <dgm:spPr/>
      <dgm:t>
        <a:bodyPr/>
        <a:lstStyle/>
        <a:p>
          <a:endParaRPr lang="en-US"/>
        </a:p>
      </dgm:t>
    </dgm:pt>
    <dgm:pt modelId="{468008BD-73A7-3240-9FE9-69F8F02DD98F}">
      <dgm:prSet/>
      <dgm:spPr/>
      <dgm:t>
        <a:bodyPr/>
        <a:lstStyle/>
        <a:p>
          <a:r>
            <a:rPr lang="en-US"/>
            <a:t>Models</a:t>
          </a:r>
          <a:endParaRPr lang="en-US" dirty="0"/>
        </a:p>
      </dgm:t>
    </dgm:pt>
    <dgm:pt modelId="{2ED79197-E238-684D-A410-0B38CF697026}" type="parTrans" cxnId="{27934E46-2B18-1B46-BFB9-DBEA22F02AD7}">
      <dgm:prSet/>
      <dgm:spPr/>
      <dgm:t>
        <a:bodyPr/>
        <a:lstStyle/>
        <a:p>
          <a:endParaRPr lang="en-US"/>
        </a:p>
      </dgm:t>
    </dgm:pt>
    <dgm:pt modelId="{6E9E4A84-63F3-4541-BBB1-9E6CA2660C00}" type="sibTrans" cxnId="{27934E46-2B18-1B46-BFB9-DBEA22F02AD7}">
      <dgm:prSet/>
      <dgm:spPr/>
      <dgm:t>
        <a:bodyPr/>
        <a:lstStyle/>
        <a:p>
          <a:endParaRPr lang="en-US"/>
        </a:p>
      </dgm:t>
    </dgm:pt>
    <dgm:pt modelId="{648A84B1-83F5-5E4D-B4E7-53C07817192B}" type="pres">
      <dgm:prSet presAssocID="{6E91A46E-CB74-3E4D-A6EA-E8EC507DAD29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ECA3CA87-C315-7642-BF22-A5EFC83AEF81}" type="pres">
      <dgm:prSet presAssocID="{DED462D1-9F0D-C94C-ACAD-0DD525321A52}" presName="Accent1" presStyleCnt="0"/>
      <dgm:spPr/>
    </dgm:pt>
    <dgm:pt modelId="{F6BFA307-100D-F046-9D89-B0A2B5DCD839}" type="pres">
      <dgm:prSet presAssocID="{DED462D1-9F0D-C94C-ACAD-0DD525321A52}" presName="Accent" presStyleLbl="node1" presStyleIdx="0" presStyleCnt="5"/>
      <dgm:spPr/>
    </dgm:pt>
    <dgm:pt modelId="{295D0706-F24F-464B-B745-9E60C315A62F}" type="pres">
      <dgm:prSet presAssocID="{DED462D1-9F0D-C94C-ACAD-0DD525321A52}" presName="Parent1" presStyleLbl="revTx" presStyleIdx="0" presStyleCnt="5">
        <dgm:presLayoutVars>
          <dgm:chMax val="1"/>
          <dgm:chPref val="1"/>
          <dgm:bulletEnabled val="1"/>
        </dgm:presLayoutVars>
      </dgm:prSet>
      <dgm:spPr/>
    </dgm:pt>
    <dgm:pt modelId="{84DDFDC0-DD85-2544-A823-8F534F0B4EED}" type="pres">
      <dgm:prSet presAssocID="{AA5351F3-3DC0-DE45-8718-67242CFC3C7C}" presName="Accent2" presStyleCnt="0"/>
      <dgm:spPr/>
    </dgm:pt>
    <dgm:pt modelId="{9D675CC1-22FF-2B43-A08B-CE9B102D299A}" type="pres">
      <dgm:prSet presAssocID="{AA5351F3-3DC0-DE45-8718-67242CFC3C7C}" presName="Accent" presStyleLbl="node1" presStyleIdx="1" presStyleCnt="5"/>
      <dgm:spPr/>
    </dgm:pt>
    <dgm:pt modelId="{05DECA7E-5473-3840-8B48-35376011FBC5}" type="pres">
      <dgm:prSet presAssocID="{AA5351F3-3DC0-DE45-8718-67242CFC3C7C}" presName="Parent2" presStyleLbl="revTx" presStyleIdx="1" presStyleCnt="5">
        <dgm:presLayoutVars>
          <dgm:chMax val="1"/>
          <dgm:chPref val="1"/>
          <dgm:bulletEnabled val="1"/>
        </dgm:presLayoutVars>
      </dgm:prSet>
      <dgm:spPr/>
    </dgm:pt>
    <dgm:pt modelId="{C3437145-5D6D-D04E-BEF6-492AE98D4D32}" type="pres">
      <dgm:prSet presAssocID="{86072E63-3680-8F40-B94E-67EB5CBCB6EB}" presName="Accent3" presStyleCnt="0"/>
      <dgm:spPr/>
    </dgm:pt>
    <dgm:pt modelId="{E6C73634-5B5A-0441-8BC2-91CB6C4C321D}" type="pres">
      <dgm:prSet presAssocID="{86072E63-3680-8F40-B94E-67EB5CBCB6EB}" presName="Accent" presStyleLbl="node1" presStyleIdx="2" presStyleCnt="5"/>
      <dgm:spPr/>
    </dgm:pt>
    <dgm:pt modelId="{A5A41F1D-4AAE-C947-9676-41EFF0807A7F}" type="pres">
      <dgm:prSet presAssocID="{86072E63-3680-8F40-B94E-67EB5CBCB6EB}" presName="Parent3" presStyleLbl="revTx" presStyleIdx="2" presStyleCnt="5">
        <dgm:presLayoutVars>
          <dgm:chMax val="1"/>
          <dgm:chPref val="1"/>
          <dgm:bulletEnabled val="1"/>
        </dgm:presLayoutVars>
      </dgm:prSet>
      <dgm:spPr/>
    </dgm:pt>
    <dgm:pt modelId="{83399730-8BCB-B04E-9E6E-C5477673FCA1}" type="pres">
      <dgm:prSet presAssocID="{119624BF-E70C-614F-AEB1-74981C62101A}" presName="Accent4" presStyleCnt="0"/>
      <dgm:spPr/>
    </dgm:pt>
    <dgm:pt modelId="{A93029C7-C4C3-4342-881B-643923DBBDA2}" type="pres">
      <dgm:prSet presAssocID="{119624BF-E70C-614F-AEB1-74981C62101A}" presName="Accent" presStyleLbl="node1" presStyleIdx="3" presStyleCnt="5"/>
      <dgm:spPr/>
    </dgm:pt>
    <dgm:pt modelId="{93308145-2A11-AF43-8605-D7EF99C97796}" type="pres">
      <dgm:prSet presAssocID="{119624BF-E70C-614F-AEB1-74981C62101A}" presName="Parent4" presStyleLbl="revTx" presStyleIdx="3" presStyleCnt="5">
        <dgm:presLayoutVars>
          <dgm:chMax val="1"/>
          <dgm:chPref val="1"/>
          <dgm:bulletEnabled val="1"/>
        </dgm:presLayoutVars>
      </dgm:prSet>
      <dgm:spPr/>
    </dgm:pt>
    <dgm:pt modelId="{E605934F-2CB6-3A42-923D-ACA99F63ED39}" type="pres">
      <dgm:prSet presAssocID="{468008BD-73A7-3240-9FE9-69F8F02DD98F}" presName="Accent5" presStyleCnt="0"/>
      <dgm:spPr/>
    </dgm:pt>
    <dgm:pt modelId="{C234B8C7-D248-4542-B21C-DF71254366B2}" type="pres">
      <dgm:prSet presAssocID="{468008BD-73A7-3240-9FE9-69F8F02DD98F}" presName="Accent" presStyleLbl="node1" presStyleIdx="4" presStyleCnt="5"/>
      <dgm:spPr/>
    </dgm:pt>
    <dgm:pt modelId="{FD67BCB4-D734-264C-96F2-9C8C69C544F0}" type="pres">
      <dgm:prSet presAssocID="{468008BD-73A7-3240-9FE9-69F8F02DD98F}" presName="Parent5" presStyleLbl="revTx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C6E88925-4231-0040-BEAF-47929EC0C06B}" type="presOf" srcId="{DED462D1-9F0D-C94C-ACAD-0DD525321A52}" destId="{295D0706-F24F-464B-B745-9E60C315A62F}" srcOrd="0" destOrd="0" presId="urn:microsoft.com/office/officeart/2009/layout/CircleArrowProcess"/>
    <dgm:cxn modelId="{6E544E46-123C-1F49-B5EB-FBDAB0F16D08}" type="presOf" srcId="{AA5351F3-3DC0-DE45-8718-67242CFC3C7C}" destId="{05DECA7E-5473-3840-8B48-35376011FBC5}" srcOrd="0" destOrd="0" presId="urn:microsoft.com/office/officeart/2009/layout/CircleArrowProcess"/>
    <dgm:cxn modelId="{27934E46-2B18-1B46-BFB9-DBEA22F02AD7}" srcId="{6E91A46E-CB74-3E4D-A6EA-E8EC507DAD29}" destId="{468008BD-73A7-3240-9FE9-69F8F02DD98F}" srcOrd="4" destOrd="0" parTransId="{2ED79197-E238-684D-A410-0B38CF697026}" sibTransId="{6E9E4A84-63F3-4541-BBB1-9E6CA2660C00}"/>
    <dgm:cxn modelId="{4B618194-9F51-8240-9898-310DD6A43AD4}" srcId="{6E91A46E-CB74-3E4D-A6EA-E8EC507DAD29}" destId="{AA5351F3-3DC0-DE45-8718-67242CFC3C7C}" srcOrd="1" destOrd="0" parTransId="{E0E9EA20-0BC6-7B4A-8C0A-3B180F1A181E}" sibTransId="{717BC00D-B8C7-4443-89E7-78013E928311}"/>
    <dgm:cxn modelId="{52C19CA5-AA5F-C040-A2DC-1905936955A5}" type="presOf" srcId="{468008BD-73A7-3240-9FE9-69F8F02DD98F}" destId="{FD67BCB4-D734-264C-96F2-9C8C69C544F0}" srcOrd="0" destOrd="0" presId="urn:microsoft.com/office/officeart/2009/layout/CircleArrowProcess"/>
    <dgm:cxn modelId="{5B6931CD-2938-8E48-99E6-410355911BC9}" type="presOf" srcId="{6E91A46E-CB74-3E4D-A6EA-E8EC507DAD29}" destId="{648A84B1-83F5-5E4D-B4E7-53C07817192B}" srcOrd="0" destOrd="0" presId="urn:microsoft.com/office/officeart/2009/layout/CircleArrowProcess"/>
    <dgm:cxn modelId="{4661EDE1-4E6E-A140-A53E-A48CD2E82BA6}" type="presOf" srcId="{86072E63-3680-8F40-B94E-67EB5CBCB6EB}" destId="{A5A41F1D-4AAE-C947-9676-41EFF0807A7F}" srcOrd="0" destOrd="0" presId="urn:microsoft.com/office/officeart/2009/layout/CircleArrowProcess"/>
    <dgm:cxn modelId="{D03C84E4-2EE5-A64B-8DDC-621234B2AF81}" srcId="{6E91A46E-CB74-3E4D-A6EA-E8EC507DAD29}" destId="{86072E63-3680-8F40-B94E-67EB5CBCB6EB}" srcOrd="2" destOrd="0" parTransId="{97F665A5-6970-7E43-872C-C76292B0BF76}" sibTransId="{137519EC-EC88-1B4F-8E05-1682481461E6}"/>
    <dgm:cxn modelId="{CE22BBE4-0CEF-084C-BAE9-C52D58B43996}" srcId="{6E91A46E-CB74-3E4D-A6EA-E8EC507DAD29}" destId="{119624BF-E70C-614F-AEB1-74981C62101A}" srcOrd="3" destOrd="0" parTransId="{AA39C9C0-8C42-8545-8AFC-FF98276B15FD}" sibTransId="{D078E62B-912D-E343-8800-6E611CB42A7A}"/>
    <dgm:cxn modelId="{2FCC66F3-20B6-EC43-959C-6F644AD83383}" type="presOf" srcId="{119624BF-E70C-614F-AEB1-74981C62101A}" destId="{93308145-2A11-AF43-8605-D7EF99C97796}" srcOrd="0" destOrd="0" presId="urn:microsoft.com/office/officeart/2009/layout/CircleArrowProcess"/>
    <dgm:cxn modelId="{75120BFE-CFF0-D242-8A45-5A149AE3B698}" srcId="{6E91A46E-CB74-3E4D-A6EA-E8EC507DAD29}" destId="{DED462D1-9F0D-C94C-ACAD-0DD525321A52}" srcOrd="0" destOrd="0" parTransId="{649B2B0F-46AD-5542-A0A7-F69577F20D10}" sibTransId="{8AF1CCC0-26EF-0F4D-BE57-ABB209BD9827}"/>
    <dgm:cxn modelId="{7EBA34EE-E102-3A43-9090-A81D65A94673}" type="presParOf" srcId="{648A84B1-83F5-5E4D-B4E7-53C07817192B}" destId="{ECA3CA87-C315-7642-BF22-A5EFC83AEF81}" srcOrd="0" destOrd="0" presId="urn:microsoft.com/office/officeart/2009/layout/CircleArrowProcess"/>
    <dgm:cxn modelId="{07E26CE7-73FD-6146-932D-6637EFECCF31}" type="presParOf" srcId="{ECA3CA87-C315-7642-BF22-A5EFC83AEF81}" destId="{F6BFA307-100D-F046-9D89-B0A2B5DCD839}" srcOrd="0" destOrd="0" presId="urn:microsoft.com/office/officeart/2009/layout/CircleArrowProcess"/>
    <dgm:cxn modelId="{D36D3015-A702-B143-81F5-9C0FCDB04747}" type="presParOf" srcId="{648A84B1-83F5-5E4D-B4E7-53C07817192B}" destId="{295D0706-F24F-464B-B745-9E60C315A62F}" srcOrd="1" destOrd="0" presId="urn:microsoft.com/office/officeart/2009/layout/CircleArrowProcess"/>
    <dgm:cxn modelId="{7D84BD12-AB96-E94F-B903-4CE09B5FE421}" type="presParOf" srcId="{648A84B1-83F5-5E4D-B4E7-53C07817192B}" destId="{84DDFDC0-DD85-2544-A823-8F534F0B4EED}" srcOrd="2" destOrd="0" presId="urn:microsoft.com/office/officeart/2009/layout/CircleArrowProcess"/>
    <dgm:cxn modelId="{A6A8CC1B-34CB-9844-B951-7CA4AA88C362}" type="presParOf" srcId="{84DDFDC0-DD85-2544-A823-8F534F0B4EED}" destId="{9D675CC1-22FF-2B43-A08B-CE9B102D299A}" srcOrd="0" destOrd="0" presId="urn:microsoft.com/office/officeart/2009/layout/CircleArrowProcess"/>
    <dgm:cxn modelId="{9D1AD7CC-61A5-4F49-9257-53146EEBADC2}" type="presParOf" srcId="{648A84B1-83F5-5E4D-B4E7-53C07817192B}" destId="{05DECA7E-5473-3840-8B48-35376011FBC5}" srcOrd="3" destOrd="0" presId="urn:microsoft.com/office/officeart/2009/layout/CircleArrowProcess"/>
    <dgm:cxn modelId="{0E665DBB-2145-C640-8EFB-825BCE1D82E2}" type="presParOf" srcId="{648A84B1-83F5-5E4D-B4E7-53C07817192B}" destId="{C3437145-5D6D-D04E-BEF6-492AE98D4D32}" srcOrd="4" destOrd="0" presId="urn:microsoft.com/office/officeart/2009/layout/CircleArrowProcess"/>
    <dgm:cxn modelId="{1D002FB1-677E-8A43-B98A-5F767772E318}" type="presParOf" srcId="{C3437145-5D6D-D04E-BEF6-492AE98D4D32}" destId="{E6C73634-5B5A-0441-8BC2-91CB6C4C321D}" srcOrd="0" destOrd="0" presId="urn:microsoft.com/office/officeart/2009/layout/CircleArrowProcess"/>
    <dgm:cxn modelId="{3AD66689-7B88-FB40-88D2-A72B29C08136}" type="presParOf" srcId="{648A84B1-83F5-5E4D-B4E7-53C07817192B}" destId="{A5A41F1D-4AAE-C947-9676-41EFF0807A7F}" srcOrd="5" destOrd="0" presId="urn:microsoft.com/office/officeart/2009/layout/CircleArrowProcess"/>
    <dgm:cxn modelId="{1B7E75A2-567B-EB43-B152-81F99D5F0108}" type="presParOf" srcId="{648A84B1-83F5-5E4D-B4E7-53C07817192B}" destId="{83399730-8BCB-B04E-9E6E-C5477673FCA1}" srcOrd="6" destOrd="0" presId="urn:microsoft.com/office/officeart/2009/layout/CircleArrowProcess"/>
    <dgm:cxn modelId="{2F638911-05F1-C54D-ADC2-C5511B90E140}" type="presParOf" srcId="{83399730-8BCB-B04E-9E6E-C5477673FCA1}" destId="{A93029C7-C4C3-4342-881B-643923DBBDA2}" srcOrd="0" destOrd="0" presId="urn:microsoft.com/office/officeart/2009/layout/CircleArrowProcess"/>
    <dgm:cxn modelId="{878F4679-B8D0-D140-9BFB-E37C278D6B24}" type="presParOf" srcId="{648A84B1-83F5-5E4D-B4E7-53C07817192B}" destId="{93308145-2A11-AF43-8605-D7EF99C97796}" srcOrd="7" destOrd="0" presId="urn:microsoft.com/office/officeart/2009/layout/CircleArrowProcess"/>
    <dgm:cxn modelId="{9ED08B2E-9A5F-AF44-825D-31B828D0DAD6}" type="presParOf" srcId="{648A84B1-83F5-5E4D-B4E7-53C07817192B}" destId="{E605934F-2CB6-3A42-923D-ACA99F63ED39}" srcOrd="8" destOrd="0" presId="urn:microsoft.com/office/officeart/2009/layout/CircleArrowProcess"/>
    <dgm:cxn modelId="{37AF0A59-27C0-D54F-A115-32673F28706C}" type="presParOf" srcId="{E605934F-2CB6-3A42-923D-ACA99F63ED39}" destId="{C234B8C7-D248-4542-B21C-DF71254366B2}" srcOrd="0" destOrd="0" presId="urn:microsoft.com/office/officeart/2009/layout/CircleArrowProcess"/>
    <dgm:cxn modelId="{2275A162-8BBB-0545-A5A4-A1A556706614}" type="presParOf" srcId="{648A84B1-83F5-5E4D-B4E7-53C07817192B}" destId="{FD67BCB4-D734-264C-96F2-9C8C69C544F0}" srcOrd="9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183B641-27B0-403A-A611-DBA299BB3A7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F002513-E633-4BEA-8CC7-F005C56A3FCE}">
      <dgm:prSet/>
      <dgm:spPr/>
      <dgm:t>
        <a:bodyPr/>
        <a:lstStyle/>
        <a:p>
          <a:r>
            <a:rPr lang="en-US"/>
            <a:t>Each Model is constructed that enables us to predict the value of new data considering the training data used to train the model.</a:t>
          </a:r>
        </a:p>
      </dgm:t>
    </dgm:pt>
    <dgm:pt modelId="{2D916353-A130-49D6-ADA3-4703CF5680FD}" type="parTrans" cxnId="{B632BEC9-52C8-44D5-AB38-5C3762C81FA5}">
      <dgm:prSet/>
      <dgm:spPr/>
      <dgm:t>
        <a:bodyPr/>
        <a:lstStyle/>
        <a:p>
          <a:endParaRPr lang="en-US"/>
        </a:p>
      </dgm:t>
    </dgm:pt>
    <dgm:pt modelId="{E1938751-1B42-4FF3-B996-FEA6A75B9D26}" type="sibTrans" cxnId="{B632BEC9-52C8-44D5-AB38-5C3762C81FA5}">
      <dgm:prSet/>
      <dgm:spPr/>
      <dgm:t>
        <a:bodyPr/>
        <a:lstStyle/>
        <a:p>
          <a:endParaRPr lang="en-US"/>
        </a:p>
      </dgm:t>
    </dgm:pt>
    <dgm:pt modelId="{CE9EF368-FE45-4990-BC0B-04C405BC7D80}">
      <dgm:prSet/>
      <dgm:spPr/>
      <dgm:t>
        <a:bodyPr/>
        <a:lstStyle/>
        <a:p>
          <a:r>
            <a:rPr lang="en-US"/>
            <a:t>Fit or Train the training data for each model.</a:t>
          </a:r>
        </a:p>
      </dgm:t>
    </dgm:pt>
    <dgm:pt modelId="{76779F35-F23D-4B77-B28D-84EB5B80F9E4}" type="parTrans" cxnId="{245DBB92-342C-4C36-81E2-94EDE9FB409B}">
      <dgm:prSet/>
      <dgm:spPr/>
      <dgm:t>
        <a:bodyPr/>
        <a:lstStyle/>
        <a:p>
          <a:endParaRPr lang="en-US"/>
        </a:p>
      </dgm:t>
    </dgm:pt>
    <dgm:pt modelId="{7EB60ACA-32AF-491D-8FC1-6955F3E78133}" type="sibTrans" cxnId="{245DBB92-342C-4C36-81E2-94EDE9FB409B}">
      <dgm:prSet/>
      <dgm:spPr/>
      <dgm:t>
        <a:bodyPr/>
        <a:lstStyle/>
        <a:p>
          <a:endParaRPr lang="en-US"/>
        </a:p>
      </dgm:t>
    </dgm:pt>
    <dgm:pt modelId="{C00F393E-5D6A-44FC-8D8E-F866B1AD926D}">
      <dgm:prSet/>
      <dgm:spPr/>
      <dgm:t>
        <a:bodyPr/>
        <a:lstStyle/>
        <a:p>
          <a:r>
            <a:rPr lang="en-US"/>
            <a:t>Evaluate prediction accuracy score for each model.</a:t>
          </a:r>
        </a:p>
      </dgm:t>
    </dgm:pt>
    <dgm:pt modelId="{009593B6-5BBA-4CF4-A8E3-0FDE9F1587B1}" type="parTrans" cxnId="{5D8CB87A-F354-40B9-A8B5-B7801B90EF2B}">
      <dgm:prSet/>
      <dgm:spPr/>
      <dgm:t>
        <a:bodyPr/>
        <a:lstStyle/>
        <a:p>
          <a:endParaRPr lang="en-US"/>
        </a:p>
      </dgm:t>
    </dgm:pt>
    <dgm:pt modelId="{845F3222-B38A-49D4-B69F-12D78DC2A6CB}" type="sibTrans" cxnId="{5D8CB87A-F354-40B9-A8B5-B7801B90EF2B}">
      <dgm:prSet/>
      <dgm:spPr/>
      <dgm:t>
        <a:bodyPr/>
        <a:lstStyle/>
        <a:p>
          <a:endParaRPr lang="en-US"/>
        </a:p>
      </dgm:t>
    </dgm:pt>
    <dgm:pt modelId="{0629E448-8AF7-4A27-A4DA-54E8BB3A30E3}">
      <dgm:prSet/>
      <dgm:spPr/>
      <dgm:t>
        <a:bodyPr/>
        <a:lstStyle/>
        <a:p>
          <a:r>
            <a:rPr lang="en-US"/>
            <a:t>Calculate the Root Mean Square Error(RMSE) for each model.</a:t>
          </a:r>
        </a:p>
      </dgm:t>
    </dgm:pt>
    <dgm:pt modelId="{8C682557-C716-44AF-B45E-99EF00CDB40D}" type="parTrans" cxnId="{3776B397-31BB-4AF2-B792-46A4E591886F}">
      <dgm:prSet/>
      <dgm:spPr/>
      <dgm:t>
        <a:bodyPr/>
        <a:lstStyle/>
        <a:p>
          <a:endParaRPr lang="en-US"/>
        </a:p>
      </dgm:t>
    </dgm:pt>
    <dgm:pt modelId="{F097DE04-A0E2-4A00-B308-17B8B17D84B0}" type="sibTrans" cxnId="{3776B397-31BB-4AF2-B792-46A4E591886F}">
      <dgm:prSet/>
      <dgm:spPr/>
      <dgm:t>
        <a:bodyPr/>
        <a:lstStyle/>
        <a:p>
          <a:endParaRPr lang="en-US"/>
        </a:p>
      </dgm:t>
    </dgm:pt>
    <dgm:pt modelId="{51534F61-38C4-4E8B-A5CD-45563BC8F4F1}" type="pres">
      <dgm:prSet presAssocID="{6183B641-27B0-403A-A611-DBA299BB3A71}" presName="root" presStyleCnt="0">
        <dgm:presLayoutVars>
          <dgm:dir/>
          <dgm:resizeHandles val="exact"/>
        </dgm:presLayoutVars>
      </dgm:prSet>
      <dgm:spPr/>
    </dgm:pt>
    <dgm:pt modelId="{243BD22D-B3F1-49AF-9605-2631BBB48975}" type="pres">
      <dgm:prSet presAssocID="{CF002513-E633-4BEA-8CC7-F005C56A3FCE}" presName="compNode" presStyleCnt="0"/>
      <dgm:spPr/>
    </dgm:pt>
    <dgm:pt modelId="{C468DEB4-0D1B-4DC2-A919-1D8CC1BDB241}" type="pres">
      <dgm:prSet presAssocID="{CF002513-E633-4BEA-8CC7-F005C56A3FCE}" presName="bgRect" presStyleLbl="bgShp" presStyleIdx="0" presStyleCnt="4"/>
      <dgm:spPr/>
    </dgm:pt>
    <dgm:pt modelId="{C2EA73F7-0B05-46EF-9AB1-FADDDEFE09D3}" type="pres">
      <dgm:prSet presAssocID="{CF002513-E633-4BEA-8CC7-F005C56A3FC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254B8077-E1D3-4F05-A06A-576D4BD98C14}" type="pres">
      <dgm:prSet presAssocID="{CF002513-E633-4BEA-8CC7-F005C56A3FCE}" presName="spaceRect" presStyleCnt="0"/>
      <dgm:spPr/>
    </dgm:pt>
    <dgm:pt modelId="{354E4C6B-C37E-48F4-9822-CEC2BA6E3A74}" type="pres">
      <dgm:prSet presAssocID="{CF002513-E633-4BEA-8CC7-F005C56A3FCE}" presName="parTx" presStyleLbl="revTx" presStyleIdx="0" presStyleCnt="4">
        <dgm:presLayoutVars>
          <dgm:chMax val="0"/>
          <dgm:chPref val="0"/>
        </dgm:presLayoutVars>
      </dgm:prSet>
      <dgm:spPr/>
    </dgm:pt>
    <dgm:pt modelId="{1EFED0F4-F628-42F3-BF7F-037D6D91FCA6}" type="pres">
      <dgm:prSet presAssocID="{E1938751-1B42-4FF3-B996-FEA6A75B9D26}" presName="sibTrans" presStyleCnt="0"/>
      <dgm:spPr/>
    </dgm:pt>
    <dgm:pt modelId="{621E035B-61E4-46B8-A37E-F6CB42E150CE}" type="pres">
      <dgm:prSet presAssocID="{CE9EF368-FE45-4990-BC0B-04C405BC7D80}" presName="compNode" presStyleCnt="0"/>
      <dgm:spPr/>
    </dgm:pt>
    <dgm:pt modelId="{C08AF8AE-FD20-47F9-8A66-3CA76ECA50E2}" type="pres">
      <dgm:prSet presAssocID="{CE9EF368-FE45-4990-BC0B-04C405BC7D80}" presName="bgRect" presStyleLbl="bgShp" presStyleIdx="1" presStyleCnt="4"/>
      <dgm:spPr/>
    </dgm:pt>
    <dgm:pt modelId="{BC77729F-800F-4B4D-B675-DFFFCEEB8092}" type="pres">
      <dgm:prSet presAssocID="{CE9EF368-FE45-4990-BC0B-04C405BC7D8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umbbell"/>
        </a:ext>
      </dgm:extLst>
    </dgm:pt>
    <dgm:pt modelId="{ED96D18F-DE79-4290-8FAE-9B627AABBE8D}" type="pres">
      <dgm:prSet presAssocID="{CE9EF368-FE45-4990-BC0B-04C405BC7D80}" presName="spaceRect" presStyleCnt="0"/>
      <dgm:spPr/>
    </dgm:pt>
    <dgm:pt modelId="{F495D0BD-45C4-4DB0-8D0D-50B4C933212B}" type="pres">
      <dgm:prSet presAssocID="{CE9EF368-FE45-4990-BC0B-04C405BC7D80}" presName="parTx" presStyleLbl="revTx" presStyleIdx="1" presStyleCnt="4">
        <dgm:presLayoutVars>
          <dgm:chMax val="0"/>
          <dgm:chPref val="0"/>
        </dgm:presLayoutVars>
      </dgm:prSet>
      <dgm:spPr/>
    </dgm:pt>
    <dgm:pt modelId="{CBC90A65-BF75-440D-8AF5-9A7FA43213C0}" type="pres">
      <dgm:prSet presAssocID="{7EB60ACA-32AF-491D-8FC1-6955F3E78133}" presName="sibTrans" presStyleCnt="0"/>
      <dgm:spPr/>
    </dgm:pt>
    <dgm:pt modelId="{A1EC7C2E-B826-4161-A6F4-E28DB1DC7184}" type="pres">
      <dgm:prSet presAssocID="{C00F393E-5D6A-44FC-8D8E-F866B1AD926D}" presName="compNode" presStyleCnt="0"/>
      <dgm:spPr/>
    </dgm:pt>
    <dgm:pt modelId="{92BFE96C-BABD-4591-A719-0DE667D466BF}" type="pres">
      <dgm:prSet presAssocID="{C00F393E-5D6A-44FC-8D8E-F866B1AD926D}" presName="bgRect" presStyleLbl="bgShp" presStyleIdx="2" presStyleCnt="4"/>
      <dgm:spPr/>
    </dgm:pt>
    <dgm:pt modelId="{419A00D8-5347-4C13-8EE6-075D54DD7A62}" type="pres">
      <dgm:prSet presAssocID="{C00F393E-5D6A-44FC-8D8E-F866B1AD926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EB456366-3B65-4185-8F6E-BC452E554ED3}" type="pres">
      <dgm:prSet presAssocID="{C00F393E-5D6A-44FC-8D8E-F866B1AD926D}" presName="spaceRect" presStyleCnt="0"/>
      <dgm:spPr/>
    </dgm:pt>
    <dgm:pt modelId="{54182438-61BC-4503-936A-F6990C3A8639}" type="pres">
      <dgm:prSet presAssocID="{C00F393E-5D6A-44FC-8D8E-F866B1AD926D}" presName="parTx" presStyleLbl="revTx" presStyleIdx="2" presStyleCnt="4">
        <dgm:presLayoutVars>
          <dgm:chMax val="0"/>
          <dgm:chPref val="0"/>
        </dgm:presLayoutVars>
      </dgm:prSet>
      <dgm:spPr/>
    </dgm:pt>
    <dgm:pt modelId="{BA67051D-898A-452F-B161-31FE43EE94AF}" type="pres">
      <dgm:prSet presAssocID="{845F3222-B38A-49D4-B69F-12D78DC2A6CB}" presName="sibTrans" presStyleCnt="0"/>
      <dgm:spPr/>
    </dgm:pt>
    <dgm:pt modelId="{EB5B3B50-A053-4E8E-85D1-700B7252721B}" type="pres">
      <dgm:prSet presAssocID="{0629E448-8AF7-4A27-A4DA-54E8BB3A30E3}" presName="compNode" presStyleCnt="0"/>
      <dgm:spPr/>
    </dgm:pt>
    <dgm:pt modelId="{1D47A1AA-FE63-436D-B56C-0BBF9A545A14}" type="pres">
      <dgm:prSet presAssocID="{0629E448-8AF7-4A27-A4DA-54E8BB3A30E3}" presName="bgRect" presStyleLbl="bgShp" presStyleIdx="3" presStyleCnt="4"/>
      <dgm:spPr/>
    </dgm:pt>
    <dgm:pt modelId="{5642FBC5-C0F5-4D23-B3E7-6EE89DD70A4F}" type="pres">
      <dgm:prSet presAssocID="{0629E448-8AF7-4A27-A4DA-54E8BB3A30E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17EE5DD4-386F-4D80-B952-B7640C3187F3}" type="pres">
      <dgm:prSet presAssocID="{0629E448-8AF7-4A27-A4DA-54E8BB3A30E3}" presName="spaceRect" presStyleCnt="0"/>
      <dgm:spPr/>
    </dgm:pt>
    <dgm:pt modelId="{2DAB0566-FF98-46E9-BBB6-7B62CCDDCBE0}" type="pres">
      <dgm:prSet presAssocID="{0629E448-8AF7-4A27-A4DA-54E8BB3A30E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EF8603C-8E01-4D34-AD68-AB22387E03AC}" type="presOf" srcId="{CE9EF368-FE45-4990-BC0B-04C405BC7D80}" destId="{F495D0BD-45C4-4DB0-8D0D-50B4C933212B}" srcOrd="0" destOrd="0" presId="urn:microsoft.com/office/officeart/2018/2/layout/IconVerticalSolidList"/>
    <dgm:cxn modelId="{D934F94B-D035-4A99-ACB4-CD8B4D9EAC6E}" type="presOf" srcId="{C00F393E-5D6A-44FC-8D8E-F866B1AD926D}" destId="{54182438-61BC-4503-936A-F6990C3A8639}" srcOrd="0" destOrd="0" presId="urn:microsoft.com/office/officeart/2018/2/layout/IconVerticalSolidList"/>
    <dgm:cxn modelId="{5D8CB87A-F354-40B9-A8B5-B7801B90EF2B}" srcId="{6183B641-27B0-403A-A611-DBA299BB3A71}" destId="{C00F393E-5D6A-44FC-8D8E-F866B1AD926D}" srcOrd="2" destOrd="0" parTransId="{009593B6-5BBA-4CF4-A8E3-0FDE9F1587B1}" sibTransId="{845F3222-B38A-49D4-B69F-12D78DC2A6CB}"/>
    <dgm:cxn modelId="{245DBB92-342C-4C36-81E2-94EDE9FB409B}" srcId="{6183B641-27B0-403A-A611-DBA299BB3A71}" destId="{CE9EF368-FE45-4990-BC0B-04C405BC7D80}" srcOrd="1" destOrd="0" parTransId="{76779F35-F23D-4B77-B28D-84EB5B80F9E4}" sibTransId="{7EB60ACA-32AF-491D-8FC1-6955F3E78133}"/>
    <dgm:cxn modelId="{3776B397-31BB-4AF2-B792-46A4E591886F}" srcId="{6183B641-27B0-403A-A611-DBA299BB3A71}" destId="{0629E448-8AF7-4A27-A4DA-54E8BB3A30E3}" srcOrd="3" destOrd="0" parTransId="{8C682557-C716-44AF-B45E-99EF00CDB40D}" sibTransId="{F097DE04-A0E2-4A00-B308-17B8B17D84B0}"/>
    <dgm:cxn modelId="{21ACC397-61AB-44B7-99E6-8B609613B9B4}" type="presOf" srcId="{6183B641-27B0-403A-A611-DBA299BB3A71}" destId="{51534F61-38C4-4E8B-A5CD-45563BC8F4F1}" srcOrd="0" destOrd="0" presId="urn:microsoft.com/office/officeart/2018/2/layout/IconVerticalSolidList"/>
    <dgm:cxn modelId="{C5A0D2BD-9BB1-4E68-8DBC-FDBAEE5154AF}" type="presOf" srcId="{0629E448-8AF7-4A27-A4DA-54E8BB3A30E3}" destId="{2DAB0566-FF98-46E9-BBB6-7B62CCDDCBE0}" srcOrd="0" destOrd="0" presId="urn:microsoft.com/office/officeart/2018/2/layout/IconVerticalSolidList"/>
    <dgm:cxn modelId="{7F1465C8-5847-445F-8C70-9ECE7E2E9668}" type="presOf" srcId="{CF002513-E633-4BEA-8CC7-F005C56A3FCE}" destId="{354E4C6B-C37E-48F4-9822-CEC2BA6E3A74}" srcOrd="0" destOrd="0" presId="urn:microsoft.com/office/officeart/2018/2/layout/IconVerticalSolidList"/>
    <dgm:cxn modelId="{B632BEC9-52C8-44D5-AB38-5C3762C81FA5}" srcId="{6183B641-27B0-403A-A611-DBA299BB3A71}" destId="{CF002513-E633-4BEA-8CC7-F005C56A3FCE}" srcOrd="0" destOrd="0" parTransId="{2D916353-A130-49D6-ADA3-4703CF5680FD}" sibTransId="{E1938751-1B42-4FF3-B996-FEA6A75B9D26}"/>
    <dgm:cxn modelId="{31CBD22C-F24D-42BA-8C48-958114E5A20D}" type="presParOf" srcId="{51534F61-38C4-4E8B-A5CD-45563BC8F4F1}" destId="{243BD22D-B3F1-49AF-9605-2631BBB48975}" srcOrd="0" destOrd="0" presId="urn:microsoft.com/office/officeart/2018/2/layout/IconVerticalSolidList"/>
    <dgm:cxn modelId="{C0AAEE8C-4241-42A6-87FF-687738EE538E}" type="presParOf" srcId="{243BD22D-B3F1-49AF-9605-2631BBB48975}" destId="{C468DEB4-0D1B-4DC2-A919-1D8CC1BDB241}" srcOrd="0" destOrd="0" presId="urn:microsoft.com/office/officeart/2018/2/layout/IconVerticalSolidList"/>
    <dgm:cxn modelId="{4901C054-3D4E-4A92-B05B-B90FC0264A75}" type="presParOf" srcId="{243BD22D-B3F1-49AF-9605-2631BBB48975}" destId="{C2EA73F7-0B05-46EF-9AB1-FADDDEFE09D3}" srcOrd="1" destOrd="0" presId="urn:microsoft.com/office/officeart/2018/2/layout/IconVerticalSolidList"/>
    <dgm:cxn modelId="{5CC69682-C75D-43E4-9207-FFAE5B978A8D}" type="presParOf" srcId="{243BD22D-B3F1-49AF-9605-2631BBB48975}" destId="{254B8077-E1D3-4F05-A06A-576D4BD98C14}" srcOrd="2" destOrd="0" presId="urn:microsoft.com/office/officeart/2018/2/layout/IconVerticalSolidList"/>
    <dgm:cxn modelId="{52C1901A-6050-499A-8D3F-1D8318480873}" type="presParOf" srcId="{243BD22D-B3F1-49AF-9605-2631BBB48975}" destId="{354E4C6B-C37E-48F4-9822-CEC2BA6E3A74}" srcOrd="3" destOrd="0" presId="urn:microsoft.com/office/officeart/2018/2/layout/IconVerticalSolidList"/>
    <dgm:cxn modelId="{51256139-854F-4C99-BC66-1673D550A98F}" type="presParOf" srcId="{51534F61-38C4-4E8B-A5CD-45563BC8F4F1}" destId="{1EFED0F4-F628-42F3-BF7F-037D6D91FCA6}" srcOrd="1" destOrd="0" presId="urn:microsoft.com/office/officeart/2018/2/layout/IconVerticalSolidList"/>
    <dgm:cxn modelId="{D876565F-A285-4CC5-9664-20136878B3F7}" type="presParOf" srcId="{51534F61-38C4-4E8B-A5CD-45563BC8F4F1}" destId="{621E035B-61E4-46B8-A37E-F6CB42E150CE}" srcOrd="2" destOrd="0" presId="urn:microsoft.com/office/officeart/2018/2/layout/IconVerticalSolidList"/>
    <dgm:cxn modelId="{1A317F90-EFF6-407E-807A-190629FB35E5}" type="presParOf" srcId="{621E035B-61E4-46B8-A37E-F6CB42E150CE}" destId="{C08AF8AE-FD20-47F9-8A66-3CA76ECA50E2}" srcOrd="0" destOrd="0" presId="urn:microsoft.com/office/officeart/2018/2/layout/IconVerticalSolidList"/>
    <dgm:cxn modelId="{BFBEE554-5747-474F-BF5C-8F845514FE89}" type="presParOf" srcId="{621E035B-61E4-46B8-A37E-F6CB42E150CE}" destId="{BC77729F-800F-4B4D-B675-DFFFCEEB8092}" srcOrd="1" destOrd="0" presId="urn:microsoft.com/office/officeart/2018/2/layout/IconVerticalSolidList"/>
    <dgm:cxn modelId="{7C828823-7053-4AC6-B5C7-2DFF6A9A86FC}" type="presParOf" srcId="{621E035B-61E4-46B8-A37E-F6CB42E150CE}" destId="{ED96D18F-DE79-4290-8FAE-9B627AABBE8D}" srcOrd="2" destOrd="0" presId="urn:microsoft.com/office/officeart/2018/2/layout/IconVerticalSolidList"/>
    <dgm:cxn modelId="{F5C211E0-AE3E-484B-BDCC-0A48885A3167}" type="presParOf" srcId="{621E035B-61E4-46B8-A37E-F6CB42E150CE}" destId="{F495D0BD-45C4-4DB0-8D0D-50B4C933212B}" srcOrd="3" destOrd="0" presId="urn:microsoft.com/office/officeart/2018/2/layout/IconVerticalSolidList"/>
    <dgm:cxn modelId="{241732C9-E1AF-44E4-948B-168EA4BFD752}" type="presParOf" srcId="{51534F61-38C4-4E8B-A5CD-45563BC8F4F1}" destId="{CBC90A65-BF75-440D-8AF5-9A7FA43213C0}" srcOrd="3" destOrd="0" presId="urn:microsoft.com/office/officeart/2018/2/layout/IconVerticalSolidList"/>
    <dgm:cxn modelId="{23087BA2-6F30-47C7-8FE7-09724BEA1F58}" type="presParOf" srcId="{51534F61-38C4-4E8B-A5CD-45563BC8F4F1}" destId="{A1EC7C2E-B826-4161-A6F4-E28DB1DC7184}" srcOrd="4" destOrd="0" presId="urn:microsoft.com/office/officeart/2018/2/layout/IconVerticalSolidList"/>
    <dgm:cxn modelId="{FE0FAF39-95C1-4E58-A71D-120AC4D926B9}" type="presParOf" srcId="{A1EC7C2E-B826-4161-A6F4-E28DB1DC7184}" destId="{92BFE96C-BABD-4591-A719-0DE667D466BF}" srcOrd="0" destOrd="0" presId="urn:microsoft.com/office/officeart/2018/2/layout/IconVerticalSolidList"/>
    <dgm:cxn modelId="{64BB3BD2-C8DB-4139-A215-22C541F5EBBA}" type="presParOf" srcId="{A1EC7C2E-B826-4161-A6F4-E28DB1DC7184}" destId="{419A00D8-5347-4C13-8EE6-075D54DD7A62}" srcOrd="1" destOrd="0" presId="urn:microsoft.com/office/officeart/2018/2/layout/IconVerticalSolidList"/>
    <dgm:cxn modelId="{D39A4908-E7DB-4451-808F-B2F64424058F}" type="presParOf" srcId="{A1EC7C2E-B826-4161-A6F4-E28DB1DC7184}" destId="{EB456366-3B65-4185-8F6E-BC452E554ED3}" srcOrd="2" destOrd="0" presId="urn:microsoft.com/office/officeart/2018/2/layout/IconVerticalSolidList"/>
    <dgm:cxn modelId="{3BD63889-2C18-4881-818C-885E2817D67E}" type="presParOf" srcId="{A1EC7C2E-B826-4161-A6F4-E28DB1DC7184}" destId="{54182438-61BC-4503-936A-F6990C3A8639}" srcOrd="3" destOrd="0" presId="urn:microsoft.com/office/officeart/2018/2/layout/IconVerticalSolidList"/>
    <dgm:cxn modelId="{100FED40-A949-4DDF-BE53-C62958F495FC}" type="presParOf" srcId="{51534F61-38C4-4E8B-A5CD-45563BC8F4F1}" destId="{BA67051D-898A-452F-B161-31FE43EE94AF}" srcOrd="5" destOrd="0" presId="urn:microsoft.com/office/officeart/2018/2/layout/IconVerticalSolidList"/>
    <dgm:cxn modelId="{18D3A907-183A-416A-8706-878A23CCEBFF}" type="presParOf" srcId="{51534F61-38C4-4E8B-A5CD-45563BC8F4F1}" destId="{EB5B3B50-A053-4E8E-85D1-700B7252721B}" srcOrd="6" destOrd="0" presId="urn:microsoft.com/office/officeart/2018/2/layout/IconVerticalSolidList"/>
    <dgm:cxn modelId="{EEBE37ED-9025-4C81-AB50-46875D7A7768}" type="presParOf" srcId="{EB5B3B50-A053-4E8E-85D1-700B7252721B}" destId="{1D47A1AA-FE63-436D-B56C-0BBF9A545A14}" srcOrd="0" destOrd="0" presId="urn:microsoft.com/office/officeart/2018/2/layout/IconVerticalSolidList"/>
    <dgm:cxn modelId="{F8C363BD-D2AF-49E4-937F-8F2E04AAA727}" type="presParOf" srcId="{EB5B3B50-A053-4E8E-85D1-700B7252721B}" destId="{5642FBC5-C0F5-4D23-B3E7-6EE89DD70A4F}" srcOrd="1" destOrd="0" presId="urn:microsoft.com/office/officeart/2018/2/layout/IconVerticalSolidList"/>
    <dgm:cxn modelId="{66E1FF5E-4C16-48AD-8D99-836309AA24CE}" type="presParOf" srcId="{EB5B3B50-A053-4E8E-85D1-700B7252721B}" destId="{17EE5DD4-386F-4D80-B952-B7640C3187F3}" srcOrd="2" destOrd="0" presId="urn:microsoft.com/office/officeart/2018/2/layout/IconVerticalSolidList"/>
    <dgm:cxn modelId="{2C531B57-461F-45FE-B8D7-D74150254E91}" type="presParOf" srcId="{EB5B3B50-A053-4E8E-85D1-700B7252721B}" destId="{2DAB0566-FF98-46E9-BBB6-7B62CCDDCBE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BFA307-100D-F046-9D89-B0A2B5DCD839}">
      <dsp:nvSpPr>
        <dsp:cNvPr id="0" name=""/>
        <dsp:cNvSpPr/>
      </dsp:nvSpPr>
      <dsp:spPr>
        <a:xfrm>
          <a:off x="4771051" y="0"/>
          <a:ext cx="1347976" cy="1348044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5D0706-F24F-464B-B745-9E60C315A62F}">
      <dsp:nvSpPr>
        <dsp:cNvPr id="0" name=""/>
        <dsp:cNvSpPr/>
      </dsp:nvSpPr>
      <dsp:spPr>
        <a:xfrm>
          <a:off x="5068663" y="488220"/>
          <a:ext cx="752247" cy="375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Dataset from Kaggle</a:t>
          </a:r>
        </a:p>
      </dsp:txBody>
      <dsp:txXfrm>
        <a:off x="5068663" y="488220"/>
        <a:ext cx="752247" cy="375955"/>
      </dsp:txXfrm>
    </dsp:sp>
    <dsp:sp modelId="{9D675CC1-22FF-2B43-A08B-CE9B102D299A}">
      <dsp:nvSpPr>
        <dsp:cNvPr id="0" name=""/>
        <dsp:cNvSpPr/>
      </dsp:nvSpPr>
      <dsp:spPr>
        <a:xfrm>
          <a:off x="4396571" y="774538"/>
          <a:ext cx="1347976" cy="1348044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DECA7E-5473-3840-8B48-35376011FBC5}">
      <dsp:nvSpPr>
        <dsp:cNvPr id="0" name=""/>
        <dsp:cNvSpPr/>
      </dsp:nvSpPr>
      <dsp:spPr>
        <a:xfrm>
          <a:off x="4692666" y="1264498"/>
          <a:ext cx="752247" cy="375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Data Cleansing</a:t>
          </a:r>
        </a:p>
      </dsp:txBody>
      <dsp:txXfrm>
        <a:off x="4692666" y="1264498"/>
        <a:ext cx="752247" cy="375955"/>
      </dsp:txXfrm>
    </dsp:sp>
    <dsp:sp modelId="{E6C73634-5B5A-0441-8BC2-91CB6C4C321D}">
      <dsp:nvSpPr>
        <dsp:cNvPr id="0" name=""/>
        <dsp:cNvSpPr/>
      </dsp:nvSpPr>
      <dsp:spPr>
        <a:xfrm>
          <a:off x="4771051" y="1552557"/>
          <a:ext cx="1347976" cy="1348044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A41F1D-4AAE-C947-9676-41EFF0807A7F}">
      <dsp:nvSpPr>
        <dsp:cNvPr id="0" name=""/>
        <dsp:cNvSpPr/>
      </dsp:nvSpPr>
      <dsp:spPr>
        <a:xfrm>
          <a:off x="5068663" y="2040342"/>
          <a:ext cx="752247" cy="375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EDA</a:t>
          </a:r>
        </a:p>
      </dsp:txBody>
      <dsp:txXfrm>
        <a:off x="5068663" y="2040342"/>
        <a:ext cx="752247" cy="375955"/>
      </dsp:txXfrm>
    </dsp:sp>
    <dsp:sp modelId="{A93029C7-C4C3-4342-881B-643923DBBDA2}">
      <dsp:nvSpPr>
        <dsp:cNvPr id="0" name=""/>
        <dsp:cNvSpPr/>
      </dsp:nvSpPr>
      <dsp:spPr>
        <a:xfrm>
          <a:off x="4396571" y="2328400"/>
          <a:ext cx="1347976" cy="1348044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308145-2A11-AF43-8605-D7EF99C97796}">
      <dsp:nvSpPr>
        <dsp:cNvPr id="0" name=""/>
        <dsp:cNvSpPr/>
      </dsp:nvSpPr>
      <dsp:spPr>
        <a:xfrm>
          <a:off x="4692666" y="2816621"/>
          <a:ext cx="752247" cy="375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Visualizations</a:t>
          </a:r>
          <a:endParaRPr lang="en-US" sz="1000" kern="1200" dirty="0"/>
        </a:p>
      </dsp:txBody>
      <dsp:txXfrm>
        <a:off x="4692666" y="2816621"/>
        <a:ext cx="752247" cy="375955"/>
      </dsp:txXfrm>
    </dsp:sp>
    <dsp:sp modelId="{C234B8C7-D248-4542-B21C-DF71254366B2}">
      <dsp:nvSpPr>
        <dsp:cNvPr id="0" name=""/>
        <dsp:cNvSpPr/>
      </dsp:nvSpPr>
      <dsp:spPr>
        <a:xfrm>
          <a:off x="4866884" y="3192576"/>
          <a:ext cx="1158081" cy="1158761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67BCB4-D734-264C-96F2-9C8C69C544F0}">
      <dsp:nvSpPr>
        <dsp:cNvPr id="0" name=""/>
        <dsp:cNvSpPr/>
      </dsp:nvSpPr>
      <dsp:spPr>
        <a:xfrm>
          <a:off x="5068663" y="3592899"/>
          <a:ext cx="752247" cy="375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Models</a:t>
          </a:r>
          <a:endParaRPr lang="en-US" sz="1000" kern="1200" dirty="0"/>
        </a:p>
      </dsp:txBody>
      <dsp:txXfrm>
        <a:off x="5068663" y="3592899"/>
        <a:ext cx="752247" cy="3759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68DEB4-0D1B-4DC2-A919-1D8CC1BDB241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EA73F7-0B05-46EF-9AB1-FADDDEFE09D3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4E4C6B-C37E-48F4-9822-CEC2BA6E3A74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Each Model is constructed that enables us to predict the value of new data considering the training data used to train the model.</a:t>
          </a:r>
        </a:p>
      </dsp:txBody>
      <dsp:txXfrm>
        <a:off x="1429899" y="2442"/>
        <a:ext cx="5083704" cy="1238008"/>
      </dsp:txXfrm>
    </dsp:sp>
    <dsp:sp modelId="{C08AF8AE-FD20-47F9-8A66-3CA76ECA50E2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77729F-800F-4B4D-B675-DFFFCEEB8092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95D0BD-45C4-4DB0-8D0D-50B4C933212B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Fit or Train the training data for each model.</a:t>
          </a:r>
        </a:p>
      </dsp:txBody>
      <dsp:txXfrm>
        <a:off x="1429899" y="1549953"/>
        <a:ext cx="5083704" cy="1238008"/>
      </dsp:txXfrm>
    </dsp:sp>
    <dsp:sp modelId="{92BFE96C-BABD-4591-A719-0DE667D466BF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9A00D8-5347-4C13-8EE6-075D54DD7A62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182438-61BC-4503-936A-F6990C3A8639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Evaluate prediction accuracy score for each model.</a:t>
          </a:r>
        </a:p>
      </dsp:txBody>
      <dsp:txXfrm>
        <a:off x="1429899" y="3097464"/>
        <a:ext cx="5083704" cy="1238008"/>
      </dsp:txXfrm>
    </dsp:sp>
    <dsp:sp modelId="{1D47A1AA-FE63-436D-B56C-0BBF9A545A14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42FBC5-C0F5-4D23-B3E7-6EE89DD70A4F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AB0566-FF98-46E9-BBB6-7B62CCDDCBE0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Calculate the Root Mean Square Error(RMSE) for each model.</a:t>
          </a:r>
        </a:p>
      </dsp:txBody>
      <dsp:txXfrm>
        <a:off x="1429899" y="4644974"/>
        <a:ext cx="5083704" cy="1238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8D06E-0969-644B-827D-F760CDF3074C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46462C-0551-A54F-8F01-1F6D85550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40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6462C-0551-A54F-8F01-1F6D85550B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925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6462C-0551-A54F-8F01-1F6D85550B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202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6462C-0551-A54F-8F01-1F6D85550B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84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6462C-0551-A54F-8F01-1F6D85550B4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135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6462C-0551-A54F-8F01-1F6D85550B4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09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6462C-0551-A54F-8F01-1F6D85550B4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581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6462C-0551-A54F-8F01-1F6D85550B4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148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6462C-0551-A54F-8F01-1F6D85550B4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47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58F17-BE43-1F46-8067-F68360B5A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41137-100F-124C-9E4A-005E04B831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4FD2B-BD8E-0748-9A0E-98F43D838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CD89D-C8ED-C04A-A768-F08FD215FA10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395D0-C7C8-7E47-BE73-56B33E762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101391-FC76-4049-A5DA-83042215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508E-2084-5049-9684-17D3F8002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595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49F67-9C92-EA48-9126-364F7C5D4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3770CB-8CE4-8B46-8585-115666CF86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3D71B-AF51-3A46-8538-48EC1DD92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CD89D-C8ED-C04A-A768-F08FD215FA10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41877-F687-6948-8921-9249CD477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8A179-58BD-E841-8C91-1C1A40A05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508E-2084-5049-9684-17D3F8002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293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96251-E3A2-8C4B-85A4-4263262656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27456E-3327-4D4F-98FA-A505442F4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8276E-CB63-E944-839B-37C7D7556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CD89D-C8ED-C04A-A768-F08FD215FA10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B4E8F-7012-8445-88DB-72D67B338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768A-8E1B-E040-9ABF-C1A02A9CD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508E-2084-5049-9684-17D3F8002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408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00E41-0C3F-B640-A973-C0BE91340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9AEDE-3CAC-B04E-A6CE-23FDC630C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6EBAC-A986-CF4B-ABED-8F4212AB5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CD89D-C8ED-C04A-A768-F08FD215FA10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8A64D2-91B6-6144-B7AF-CBBBED290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4954F-B4A4-5247-A979-C5162A7A6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508E-2084-5049-9684-17D3F8002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28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DB0ED-A735-054C-8106-0640DD4E4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62B61-B068-1B4A-AE36-2FE320241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C7B60-052A-E14B-AA5E-2538D93FC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CD89D-C8ED-C04A-A768-F08FD215FA10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02BD5-9BDD-F549-92C9-45A72AD47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CE09F-2879-1241-A8A9-EF7DC96DA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508E-2084-5049-9684-17D3F8002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611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8BE51-7CE2-F441-98D7-48474BC0F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C1AF5-B57E-3449-AA80-C60D74CEE9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95BA07-8A42-4D49-AC6F-4B5878C36F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8E046-9ECB-E34A-8607-52823BC12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CD89D-C8ED-C04A-A768-F08FD215FA10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FE2EC7-3774-8F41-8D56-78896DF6D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C96F93-DD66-104F-BAAA-65BACD2CA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508E-2084-5049-9684-17D3F8002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263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BE9B0-7877-D64A-895B-1FD17B4F1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36E61-7E17-F542-8234-9446E0ACD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AED489-5C73-614C-BF6A-A2CF9696DC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16DE46-4E08-C34F-A936-6F4C1118D0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84724C-2302-5744-B6CA-B0C7E8C0E3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85500F-1EB1-774D-B29D-7E1B4669E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CD89D-C8ED-C04A-A768-F08FD215FA10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3646B6-6A4D-7F4F-9C02-B4FB671FA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84AF1C-1CBC-AB47-9115-C560DEE0F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508E-2084-5049-9684-17D3F8002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59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67FF2-653D-9C4F-B02C-5F2C118ED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DB60B3-84E1-D74B-A04A-D61B14829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CD89D-C8ED-C04A-A768-F08FD215FA10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3D3E24-6B40-4F4D-AA8B-3CAEB368C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B6169F-D736-8B4E-9774-3FA9B1AEA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508E-2084-5049-9684-17D3F8002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237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742D37-1125-614F-80C3-1F255E749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CD89D-C8ED-C04A-A768-F08FD215FA10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0AFC7C-16E2-254F-92D0-A05740953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141EF-03DA-6B4C-9FDC-745BBA0AB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508E-2084-5049-9684-17D3F8002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44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8A491-A5E6-8944-B0E9-E8FC79700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69773-9600-7B46-A0D3-414AA7627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A4A71A-451B-8641-9B06-C701A310B6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05B99B-43E3-D34E-A52F-498C74766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CD89D-C8ED-C04A-A768-F08FD215FA10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B623BA-A028-A347-93A4-B74F749B2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06F6F-A1DB-8A49-8139-992770346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508E-2084-5049-9684-17D3F8002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69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C1536-5A1D-7D48-A61C-BEBA9641A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7236D8-B4FA-5941-8469-5D04FF48EC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9651F9-027A-6146-8A98-6513B7D1BE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E41172-C09D-094F-9F8B-7F4019ABB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CD89D-C8ED-C04A-A768-F08FD215FA10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CA5CA6-B02D-AE46-9330-65A241D93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27543D-1FF5-DE41-A17A-0E47B005F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508E-2084-5049-9684-17D3F8002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163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15B326-13BE-C34E-B69D-90278B0C8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E6F1C4-14CA-BF48-A516-A757C88BD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B5F28-39E3-DA47-8A1E-E51A4285B1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CD89D-C8ED-C04A-A768-F08FD215FA10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81775-86C0-9E4B-B60F-C1EAF333B9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8CD0A-CFB3-6C49-8221-01B50209E5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4508E-2084-5049-9684-17D3F8002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766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model_selection.RandomizedSearchCV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orgesleka/used-cars-databas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itting, table, red&#10;&#10;Description automatically generated">
            <a:extLst>
              <a:ext uri="{FF2B5EF4-FFF2-40B4-BE49-F238E27FC236}">
                <a16:creationId xmlns:a16="http://schemas.microsoft.com/office/drawing/2014/main" id="{82C982D1-852D-3247-8BDB-5F722FE79E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5" name="Google Shape;66;p13">
            <a:extLst>
              <a:ext uri="{FF2B5EF4-FFF2-40B4-BE49-F238E27FC236}">
                <a16:creationId xmlns:a16="http://schemas.microsoft.com/office/drawing/2014/main" id="{F3F22FAA-D977-9D41-935A-17332C5D95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ctr">
              <a:spcAft>
                <a:spcPts val="0"/>
              </a:spcAft>
            </a:pPr>
            <a:r>
              <a:rPr lang="en-US" sz="4000" dirty="0"/>
              <a:t>USED CAR PRICE PREDICTION</a:t>
            </a:r>
          </a:p>
        </p:txBody>
      </p:sp>
      <p:sp>
        <p:nvSpPr>
          <p:cNvPr id="6" name="Google Shape;67;p13">
            <a:extLst>
              <a:ext uri="{FF2B5EF4-FFF2-40B4-BE49-F238E27FC236}">
                <a16:creationId xmlns:a16="http://schemas.microsoft.com/office/drawing/2014/main" id="{1DA2AECB-4B35-DD4D-B460-F75302224716}"/>
              </a:ext>
            </a:extLst>
          </p:cNvPr>
          <p:cNvSpPr txBox="1">
            <a:spLocks/>
          </p:cNvSpPr>
          <p:nvPr/>
        </p:nvSpPr>
        <p:spPr>
          <a:xfrm>
            <a:off x="7782910" y="5242674"/>
            <a:ext cx="4330262" cy="924437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None/>
            </a:pPr>
            <a:r>
              <a:rPr lang="en-US" sz="1800" b="1" dirty="0"/>
              <a:t>Under the Guidance of Professor</a:t>
            </a:r>
            <a:endParaRPr lang="en-US" sz="1800" dirty="0"/>
          </a:p>
          <a:p>
            <a:pPr marL="0" indent="0" algn="ctr">
              <a:spcAft>
                <a:spcPts val="600"/>
              </a:spcAft>
              <a:buNone/>
            </a:pPr>
            <a:r>
              <a:rPr lang="en-US" sz="1800" dirty="0"/>
              <a:t>By Suneel, Sowmya</a:t>
            </a:r>
          </a:p>
        </p:txBody>
      </p:sp>
      <p:cxnSp>
        <p:nvCxnSpPr>
          <p:cNvPr id="22" name="Straight Connector 1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087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45D93D-E49D-1B42-B20C-4EF9AE9C1C56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Summary Statistics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185242-B049-854B-8F4B-9501D0E04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7824" y="1959542"/>
            <a:ext cx="9610725" cy="3810227"/>
          </a:xfrm>
        </p:spPr>
      </p:pic>
    </p:spTree>
    <p:extLst>
      <p:ext uri="{BB962C8B-B14F-4D97-AF65-F5344CB8AC3E}">
        <p14:creationId xmlns:p14="http://schemas.microsoft.com/office/powerpoint/2010/main" val="2568404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32F7E6D-08BE-BA4C-B437-738785ECBB5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80585"/>
            <a:ext cx="10515600" cy="4507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28FEABD-0B96-2443-9D09-7E37FDAE0C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Correlation Heat Map</a:t>
            </a:r>
          </a:p>
        </p:txBody>
      </p:sp>
    </p:spTree>
    <p:extLst>
      <p:ext uri="{BB962C8B-B14F-4D97-AF65-F5344CB8AC3E}">
        <p14:creationId xmlns:p14="http://schemas.microsoft.com/office/powerpoint/2010/main" val="1867774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DDD1DC-C59D-7A4E-B1E0-670DCB71D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Models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28DFA-3BCD-EF47-9772-C0A70C802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sz="2400" dirty="0">
                <a:solidFill>
                  <a:srgbClr val="000000"/>
                </a:solidFill>
              </a:rPr>
              <a:t>Linear Regression Model</a:t>
            </a:r>
          </a:p>
          <a:p>
            <a:pPr marL="285750" indent="-285750">
              <a:spcAft>
                <a:spcPts val="1600"/>
              </a:spcAft>
            </a:pPr>
            <a:r>
              <a:rPr lang="en-US" sz="2400" dirty="0" err="1">
                <a:solidFill>
                  <a:srgbClr val="000000"/>
                </a:solidFill>
              </a:rPr>
              <a:t>K_Nearest</a:t>
            </a:r>
            <a:r>
              <a:rPr lang="en-US" sz="2400" dirty="0">
                <a:solidFill>
                  <a:srgbClr val="000000"/>
                </a:solidFill>
              </a:rPr>
              <a:t> Neighbors Model</a:t>
            </a:r>
          </a:p>
          <a:p>
            <a:pPr marL="285750" indent="-285750">
              <a:spcAft>
                <a:spcPts val="1600"/>
              </a:spcAft>
            </a:pPr>
            <a:r>
              <a:rPr lang="en-US" sz="2400" dirty="0">
                <a:solidFill>
                  <a:srgbClr val="000000"/>
                </a:solidFill>
              </a:rPr>
              <a:t>Artificial Neural Network – MLP Regressor</a:t>
            </a:r>
          </a:p>
          <a:p>
            <a:pPr marL="285750" indent="-285750">
              <a:spcAft>
                <a:spcPts val="1600"/>
              </a:spcAft>
            </a:pPr>
            <a:r>
              <a:rPr lang="en-US" sz="2400" dirty="0">
                <a:solidFill>
                  <a:srgbClr val="000000"/>
                </a:solidFill>
              </a:rPr>
              <a:t>Decision Tree Regression Model</a:t>
            </a:r>
          </a:p>
          <a:p>
            <a:pPr marL="285750" indent="-285750">
              <a:spcAft>
                <a:spcPts val="1600"/>
              </a:spcAft>
            </a:pPr>
            <a:r>
              <a:rPr lang="en-US" sz="2400" dirty="0">
                <a:solidFill>
                  <a:srgbClr val="000000"/>
                </a:solidFill>
              </a:rPr>
              <a:t>Random Forest Regression Model</a:t>
            </a:r>
          </a:p>
          <a:p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117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27D15F9-FBA9-45B6-A1EE-7E2610907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49D845D-9A57-49AC-9523-BB0D6DA6F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3348EFE1-9D21-4DC0-8EC9-C88767061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D9CD0CF4-76F6-470E-A8EF-DD74FC196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71645EB6-7E0C-491E-9A5B-C25E80A64A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id="{D20E5CAC-62A4-48E1-9F9F-1F8176683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53A11D2-F06B-447E-96A7-27A21A8FA6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37B4FB-F4D2-5D44-9320-5EFE5122C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Training Set and Test Set</a:t>
            </a:r>
          </a:p>
        </p:txBody>
      </p:sp>
      <p:pic>
        <p:nvPicPr>
          <p:cNvPr id="7" name="Graphic 6" descr="Test Plan">
            <a:extLst>
              <a:ext uri="{FF2B5EF4-FFF2-40B4-BE49-F238E27FC236}">
                <a16:creationId xmlns:a16="http://schemas.microsoft.com/office/drawing/2014/main" id="{169F85EE-80BD-4AF5-B2E8-8CF32A676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4902" y="2669172"/>
            <a:ext cx="3209779" cy="320977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06142-7180-7243-B917-8BF5820A5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5569" y="2494450"/>
            <a:ext cx="5471529" cy="3563159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sz="2400" dirty="0"/>
              <a:t>Data has been divided into training and test data.</a:t>
            </a:r>
          </a:p>
          <a:p>
            <a:pPr marL="285750" indent="-285750">
              <a:spcAft>
                <a:spcPts val="1600"/>
              </a:spcAft>
            </a:pPr>
            <a:r>
              <a:rPr lang="en-US" sz="2400" dirty="0"/>
              <a:t>80% of train data</a:t>
            </a:r>
          </a:p>
          <a:p>
            <a:pPr marL="285750" indent="-285750">
              <a:spcAft>
                <a:spcPts val="1600"/>
              </a:spcAft>
            </a:pPr>
            <a:r>
              <a:rPr lang="en-US" sz="2400" dirty="0"/>
              <a:t>20% of test data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37228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56AA86E-76EB-A94B-9CEC-0865E37E5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Model Building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434624B-DB4E-4683-96AD-CC930FB792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769075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8735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31C6280-E312-654F-BBBE-043ADED0F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rgbClr val="0070C0"/>
          </a:solidFill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Linear Regression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D58273-F008-8E4C-AFEC-15E44A83C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93925"/>
            <a:ext cx="10515600" cy="429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152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31C6280-E312-654F-BBBE-043ADED0F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rgbClr val="0070C0"/>
          </a:solidFill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K-Nearest Neighbors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0CDC9E-2FF6-084D-911C-062FB670D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57400"/>
            <a:ext cx="10515600" cy="427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541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31C6280-E312-654F-BBBE-043ADED0F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rgbClr val="0070C0"/>
          </a:solidFill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Artificial Neural Network – MLP Regressor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52A3A2-AAF0-994E-8C74-24AA41586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22475"/>
            <a:ext cx="105156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60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31C6280-E312-654F-BBBE-043ADED0F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rgbClr val="0070C0"/>
          </a:solidFill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Decision Tree Regression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E481E9-03BC-EA49-9FDE-61584FD93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85975"/>
            <a:ext cx="10248900" cy="413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88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31C6280-E312-654F-BBBE-043ADED0F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rgbClr val="0070C0"/>
          </a:solidFill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Random Forest Regression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96BAEC-DCEA-2A4A-A484-14526AEE3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28850"/>
            <a:ext cx="10515599" cy="407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74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DC9C96-36F1-8144-84B1-0A3D0E262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">
                <a:solidFill>
                  <a:srgbClr val="FFFFFF"/>
                </a:solidFill>
              </a:rPr>
              <a:t>Motivation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AE1D8-177E-6546-B05C-441519AEA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</a:rPr>
              <a:t>“</a:t>
            </a:r>
            <a:r>
              <a:rPr lang="en-US" sz="2200" b="1" i="1" dirty="0">
                <a:solidFill>
                  <a:srgbClr val="000000"/>
                </a:solidFill>
              </a:rPr>
              <a:t>Autos sales</a:t>
            </a:r>
            <a:r>
              <a:rPr lang="en-US" sz="2200" dirty="0">
                <a:solidFill>
                  <a:srgbClr val="000000"/>
                </a:solidFill>
              </a:rPr>
              <a:t>” is one of the major producers of domestic automobiles report sales.</a:t>
            </a:r>
          </a:p>
          <a:p>
            <a:pPr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</a:rPr>
              <a:t>Car price prediction especially when the car is used and not coming direct from the factory, is both a critical and important task.</a:t>
            </a:r>
          </a:p>
          <a:p>
            <a:pPr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</a:rPr>
              <a:t>There is a need of accurate price prediction mechanism for the used cars which can express the changes in economy precisely.</a:t>
            </a:r>
          </a:p>
          <a:p>
            <a:pPr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</a:rPr>
              <a:t>Prediction techniques of machine learning can be helpful in this regard.</a:t>
            </a:r>
          </a:p>
          <a:p>
            <a:pPr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</a:rPr>
              <a:t>It is common to lease a car in many countries rather then buying a new car.</a:t>
            </a:r>
          </a:p>
          <a:p>
            <a:pPr marL="457200" lvl="0" indent="-342900">
              <a:spcBef>
                <a:spcPts val="0"/>
              </a:spcBef>
              <a:spcAft>
                <a:spcPts val="600"/>
              </a:spcAft>
              <a:buSzPts val="1800"/>
              <a:buChar char="-"/>
            </a:pPr>
            <a:endParaRPr lang="en-US" sz="2200" dirty="0">
              <a:solidFill>
                <a:srgbClr val="000000"/>
              </a:solidFill>
            </a:endParaRPr>
          </a:p>
          <a:p>
            <a:pPr marL="114300" lvl="0" indent="0">
              <a:spcBef>
                <a:spcPts val="0"/>
              </a:spcBef>
              <a:spcAft>
                <a:spcPts val="600"/>
              </a:spcAft>
              <a:buSzPts val="1800"/>
              <a:buNone/>
            </a:pPr>
            <a:endParaRPr lang="en-US" sz="2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244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31C6280-E312-654F-BBBE-043ADED0F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rgbClr val="0070C0"/>
          </a:solidFill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Comparisons of All Models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3B4A15-D843-E346-8C8A-33ACA7F78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151062"/>
            <a:ext cx="10515599" cy="407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06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D41CCBED-E4E1-4997-A072-94D325AE3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599"/>
            <a:ext cx="12192000" cy="62484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500785-6A2A-1E4B-A72B-6432E2F99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5434228"/>
            <a:ext cx="10640754" cy="7758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Summaries of Training and Test Data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27F50A4-96DC-44F7-8805-D1713FA4C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33968"/>
          <a:stretch/>
        </p:blipFill>
        <p:spPr>
          <a:xfrm flipV="1">
            <a:off x="0" y="4030580"/>
            <a:ext cx="12192000" cy="1393277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7657922F-06FC-4A81-9EC2-4047535D1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41749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410D6DE-50A6-674E-8453-2075133813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692804"/>
              </p:ext>
            </p:extLst>
          </p:nvPr>
        </p:nvGraphicFramePr>
        <p:xfrm>
          <a:off x="818048" y="794402"/>
          <a:ext cx="10555907" cy="2886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7780">
                  <a:extLst>
                    <a:ext uri="{9D8B030D-6E8A-4147-A177-3AD203B41FA5}">
                      <a16:colId xmlns:a16="http://schemas.microsoft.com/office/drawing/2014/main" val="259361935"/>
                    </a:ext>
                  </a:extLst>
                </a:gridCol>
                <a:gridCol w="1966263">
                  <a:extLst>
                    <a:ext uri="{9D8B030D-6E8A-4147-A177-3AD203B41FA5}">
                      <a16:colId xmlns:a16="http://schemas.microsoft.com/office/drawing/2014/main" val="190533627"/>
                    </a:ext>
                  </a:extLst>
                </a:gridCol>
                <a:gridCol w="3688894">
                  <a:extLst>
                    <a:ext uri="{9D8B030D-6E8A-4147-A177-3AD203B41FA5}">
                      <a16:colId xmlns:a16="http://schemas.microsoft.com/office/drawing/2014/main" val="879523614"/>
                    </a:ext>
                  </a:extLst>
                </a:gridCol>
                <a:gridCol w="3032970">
                  <a:extLst>
                    <a:ext uri="{9D8B030D-6E8A-4147-A177-3AD203B41FA5}">
                      <a16:colId xmlns:a16="http://schemas.microsoft.com/office/drawing/2014/main" val="2705945123"/>
                    </a:ext>
                  </a:extLst>
                </a:gridCol>
              </a:tblGrid>
              <a:tr h="3799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Models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807" marR="15807" marT="158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Accuracy (%)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807" marR="15807" marT="158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Root Mean Square Error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807" marR="15807" marT="158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Mean Absolute Error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807" marR="15807" marT="15807" marB="0" anchor="b"/>
                </a:tc>
                <a:extLst>
                  <a:ext uri="{0D108BD9-81ED-4DB2-BD59-A6C34878D82A}">
                    <a16:rowId xmlns:a16="http://schemas.microsoft.com/office/drawing/2014/main" val="1482287324"/>
                  </a:ext>
                </a:extLst>
              </a:tr>
              <a:tr h="6834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Linear Regression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807" marR="15807" marT="158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807" marR="15807" marT="158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dirty="0"/>
                        <a:t>3973.27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807" marR="15807" marT="158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dirty="0"/>
                        <a:t>2748.941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807" marR="15807" marT="15807" marB="0" anchor="b"/>
                </a:tc>
                <a:extLst>
                  <a:ext uri="{0D108BD9-81ED-4DB2-BD59-A6C34878D82A}">
                    <a16:rowId xmlns:a16="http://schemas.microsoft.com/office/drawing/2014/main" val="1603614127"/>
                  </a:ext>
                </a:extLst>
              </a:tr>
              <a:tr h="37999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K-Neighbors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807" marR="15807" marT="158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88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807" marR="15807" marT="158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dirty="0"/>
                        <a:t>2623.52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807" marR="15807" marT="158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dirty="0"/>
                        <a:t>1406.71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807" marR="15807" marT="15807" marB="0" anchor="b"/>
                </a:tc>
                <a:extLst>
                  <a:ext uri="{0D108BD9-81ED-4DB2-BD59-A6C34878D82A}">
                    <a16:rowId xmlns:a16="http://schemas.microsoft.com/office/drawing/2014/main" val="3840422084"/>
                  </a:ext>
                </a:extLst>
              </a:tr>
              <a:tr h="6834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Artificial Neural Networks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807" marR="15807" marT="158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77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807" marR="15807" marT="158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dirty="0"/>
                        <a:t>3562.16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807" marR="15807" marT="158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dirty="0"/>
                        <a:t>2230.81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807" marR="15807" marT="15807" marB="0" anchor="b"/>
                </a:tc>
                <a:extLst>
                  <a:ext uri="{0D108BD9-81ED-4DB2-BD59-A6C34878D82A}">
                    <a16:rowId xmlns:a16="http://schemas.microsoft.com/office/drawing/2014/main" val="1478165856"/>
                  </a:ext>
                </a:extLst>
              </a:tr>
              <a:tr h="37999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Decision Tree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807" marR="15807" marT="158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87.5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807" marR="15807" marT="158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dirty="0"/>
                        <a:t>2628.01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807" marR="15807" marT="158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dirty="0"/>
                        <a:t>1587.78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807" marR="15807" marT="15807" marB="0" anchor="b"/>
                </a:tc>
                <a:extLst>
                  <a:ext uri="{0D108BD9-81ED-4DB2-BD59-A6C34878D82A}">
                    <a16:rowId xmlns:a16="http://schemas.microsoft.com/office/drawing/2014/main" val="1036168627"/>
                  </a:ext>
                </a:extLst>
              </a:tr>
              <a:tr h="37999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Random Forest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807" marR="15807" marT="15807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93.4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807" marR="15807" marT="15807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dirty="0"/>
                        <a:t>1943.22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807" marR="15807" marT="15807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dirty="0"/>
                        <a:t>1101.34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807" marR="15807" marT="15807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616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2518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2F077B-27E4-2D4D-910A-6B58FAB1F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">
                <a:solidFill>
                  <a:srgbClr val="FFFFFF"/>
                </a:solidFill>
              </a:rPr>
              <a:t>Potential Uses and Application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4BC1A-FD1E-A449-9948-7B0A2830C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 marL="546100" indent="-342900">
              <a:buSzPts val="2200"/>
            </a:pPr>
            <a:r>
              <a:rPr lang="en-US" sz="2400" dirty="0">
                <a:solidFill>
                  <a:srgbClr val="000000"/>
                </a:solidFill>
              </a:rPr>
              <a:t>Developing countries adopt lease culture instead of buying a car due to affordability. </a:t>
            </a:r>
          </a:p>
          <a:p>
            <a:pPr marL="203200" indent="0">
              <a:buSzPts val="2200"/>
              <a:buNone/>
            </a:pPr>
            <a:endParaRPr lang="en-US" sz="2400" dirty="0">
              <a:solidFill>
                <a:srgbClr val="000000"/>
              </a:solidFill>
            </a:endParaRPr>
          </a:p>
          <a:p>
            <a:pPr marL="546100" indent="-342900">
              <a:buSzPts val="2200"/>
            </a:pPr>
            <a:r>
              <a:rPr lang="en-US" sz="2400" dirty="0">
                <a:solidFill>
                  <a:srgbClr val="000000"/>
                </a:solidFill>
              </a:rPr>
              <a:t>There is a need for a used car price prediction system to effectively determine the worthiness of the car using a variety of features.</a:t>
            </a:r>
          </a:p>
          <a:p>
            <a:pPr marL="88900" indent="0">
              <a:buSzPts val="2200"/>
              <a:buNone/>
            </a:pPr>
            <a:endParaRPr lang="en-US" sz="2400" dirty="0">
              <a:solidFill>
                <a:srgbClr val="000000"/>
              </a:solidFill>
            </a:endParaRPr>
          </a:p>
          <a:p>
            <a:pPr marL="88900" indent="0">
              <a:buSzPts val="2200"/>
              <a:buNone/>
            </a:pP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388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9D58FD-0E6A-F140-9173-D635407A6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">
                <a:solidFill>
                  <a:srgbClr val="FFFFFF"/>
                </a:solidFill>
              </a:rPr>
              <a:t>Summary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DB930-97BA-1D4A-B893-5BF78D862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 marL="342900"/>
            <a:r>
              <a:rPr lang="en-US" sz="2400" dirty="0">
                <a:solidFill>
                  <a:srgbClr val="000000"/>
                </a:solidFill>
              </a:rPr>
              <a:t>We evaluated used-car price prediction using Kaggle dataset which gives an accuracy of 93% with Random Forest Model.</a:t>
            </a:r>
          </a:p>
          <a:p>
            <a:pPr marL="342900"/>
            <a:endParaRPr lang="en-US" sz="2400" dirty="0">
              <a:solidFill>
                <a:srgbClr val="000000"/>
              </a:solidFill>
            </a:endParaRPr>
          </a:p>
          <a:p>
            <a:pPr marL="342900"/>
            <a:r>
              <a:rPr lang="en-US" sz="2400" dirty="0">
                <a:solidFill>
                  <a:srgbClr val="000000"/>
                </a:solidFill>
              </a:rPr>
              <a:t>The most relevant features used for this prediction are price, year, </a:t>
            </a:r>
            <a:r>
              <a:rPr lang="en-US" sz="2400" dirty="0" err="1">
                <a:solidFill>
                  <a:srgbClr val="000000"/>
                </a:solidFill>
              </a:rPr>
              <a:t>Power_ps</a:t>
            </a:r>
            <a:r>
              <a:rPr lang="en-US" sz="2400" dirty="0">
                <a:solidFill>
                  <a:srgbClr val="000000"/>
                </a:solidFill>
              </a:rPr>
              <a:t>, and vehicle Age by filtering out outliers and irrelevant features of the dataset. 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</a:endParaRPr>
          </a:p>
          <a:p>
            <a:pPr marL="342900"/>
            <a:r>
              <a:rPr lang="en-US" sz="2400" dirty="0">
                <a:solidFill>
                  <a:srgbClr val="000000"/>
                </a:solidFill>
              </a:rPr>
              <a:t>This model gives us good accuracy when compared to the other models.</a:t>
            </a:r>
          </a:p>
          <a:p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39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25D0A6-9312-7442-B92B-61F84CA66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Further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456B6-1FE5-C44D-B661-5DE300558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en-US" sz="2400" dirty="0">
                <a:solidFill>
                  <a:srgbClr val="000000"/>
                </a:solidFill>
              </a:rPr>
              <a:t>To collect data for more car details</a:t>
            </a:r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en-US" sz="2400" dirty="0">
                <a:solidFill>
                  <a:srgbClr val="000000"/>
                </a:solidFill>
              </a:rPr>
              <a:t>More information of cars in the current dataset</a:t>
            </a:r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en-US" sz="2400" dirty="0">
                <a:solidFill>
                  <a:srgbClr val="000000"/>
                </a:solidFill>
              </a:rPr>
              <a:t>To adjust model hyperparameters, by using Randomized Search CV</a:t>
            </a:r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en-US" sz="2400" dirty="0">
                <a:solidFill>
                  <a:srgbClr val="000000"/>
                </a:solidFill>
                <a:hlinkClick r:id="rId3"/>
              </a:rPr>
              <a:t>https://scikit-learn.org/stable/modules/generated/sklearn.model_selection.RandomizedSearchCV.html</a:t>
            </a:r>
            <a:endParaRPr lang="en-US" sz="2400" dirty="0">
              <a:solidFill>
                <a:srgbClr val="000000"/>
              </a:solidFill>
            </a:endParaRPr>
          </a:p>
          <a:p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5918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71B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A9507181-1BD3-FB4F-B73B-17F1A90C8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3381" y="1176793"/>
            <a:ext cx="4548146" cy="454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486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AD9B7E-A3CB-B848-8EC6-5C4A93EA4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952C0-5AA2-4F49-A53A-A0C9B8A2B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The main objective of our project is to predict the price of the used car data.</a:t>
            </a:r>
          </a:p>
          <a:p>
            <a:pPr marL="139700" indent="0">
              <a:spcAft>
                <a:spcPts val="600"/>
              </a:spcAft>
              <a:buNone/>
            </a:pPr>
            <a:endParaRPr lang="en-US" sz="2400" dirty="0">
              <a:solidFill>
                <a:srgbClr val="000000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To compare the difference between the actual price and predicted price.</a:t>
            </a:r>
          </a:p>
          <a:p>
            <a:pPr marL="139700" indent="0">
              <a:spcAft>
                <a:spcPts val="600"/>
              </a:spcAft>
              <a:buNone/>
            </a:pPr>
            <a:endParaRPr lang="en-US" sz="2400" dirty="0">
              <a:solidFill>
                <a:srgbClr val="000000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Using this difference,  to improve our model close enough to the actual model.</a:t>
            </a:r>
          </a:p>
          <a:p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38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94ECD-D947-EB43-A18E-1175D78D6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rgbClr val="0070C0"/>
          </a:solidFill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Methodology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717B4CA-51CC-8241-83BE-DAA77AC36D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503389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7100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41BC3B-E3F3-E741-96C6-FCE645B01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C3581-9AB0-1848-BE2F-A97F03F49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 marL="0" lvl="0" indent="0">
              <a:spcBef>
                <a:spcPts val="1200"/>
              </a:spcBef>
              <a:buNone/>
            </a:pPr>
            <a:r>
              <a:rPr lang="en-US" sz="2400" dirty="0">
                <a:solidFill>
                  <a:srgbClr val="0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 of data : </a:t>
            </a:r>
            <a:r>
              <a:rPr lang="en-US" sz="2400" dirty="0">
                <a:solidFill>
                  <a:srgbClr val="000000"/>
                </a:solidFill>
              </a:rPr>
              <a:t>https://www.kaggle.com/</a:t>
            </a:r>
          </a:p>
          <a:p>
            <a:pPr marL="285750" indent="-285750">
              <a:spcBef>
                <a:spcPts val="1200"/>
              </a:spcBef>
            </a:pPr>
            <a:r>
              <a:rPr lang="en-US" sz="2400" dirty="0">
                <a:solidFill>
                  <a:srgbClr val="000000"/>
                </a:solidFill>
              </a:rPr>
              <a:t>Datapoints: 370000 </a:t>
            </a:r>
          </a:p>
          <a:p>
            <a:pPr marL="285750" indent="-285750">
              <a:spcBef>
                <a:spcPts val="1200"/>
              </a:spcBef>
            </a:pPr>
            <a:r>
              <a:rPr lang="en-US" sz="2400" dirty="0">
                <a:solidFill>
                  <a:srgbClr val="000000"/>
                </a:solidFill>
              </a:rPr>
              <a:t>Years : 1923 </a:t>
            </a:r>
            <a:r>
              <a:rPr lang="en-US" sz="2400">
                <a:solidFill>
                  <a:srgbClr val="000000"/>
                </a:solidFill>
              </a:rPr>
              <a:t>to 2016</a:t>
            </a:r>
            <a:endParaRPr lang="en-US" sz="2400" dirty="0">
              <a:solidFill>
                <a:srgbClr val="000000"/>
              </a:solidFill>
            </a:endParaRPr>
          </a:p>
          <a:p>
            <a:pPr marL="0" lvl="0" indent="0">
              <a:spcBef>
                <a:spcPts val="1200"/>
              </a:spcBef>
              <a:buNone/>
            </a:pP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407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41CCBED-E4E1-4997-A072-94D325AE3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599"/>
            <a:ext cx="12192000" cy="62484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81678-0D20-0F4C-A486-23FB54CC8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5434228"/>
            <a:ext cx="10640754" cy="7758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Sample Data Set View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27F50A4-96DC-44F7-8805-D1713FA4C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33968"/>
          <a:stretch/>
        </p:blipFill>
        <p:spPr>
          <a:xfrm flipV="1">
            <a:off x="0" y="4030580"/>
            <a:ext cx="12192000" cy="1393277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657922F-06FC-4A81-9EC2-4047535D1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41749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AD110-05C4-7149-8A82-379114A00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9" y="647927"/>
            <a:ext cx="12192000" cy="315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6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1A255B-6548-9D4B-93A8-3697C54A6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16804"/>
            <a:ext cx="6594189" cy="162521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 Cleansing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B65FCE-A2F5-5E42-8383-B8E9C81B4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905" y="2660287"/>
            <a:ext cx="5525587" cy="3646887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1C5B908-7629-4044-B5F0-4B5ED814B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FFFFFF"/>
                </a:solidFill>
              </a:rPr>
              <a:t>Reformatted existing columns for easier analysis.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FFFFFF"/>
                </a:solidFill>
              </a:rPr>
              <a:t>Column with Nan are dropped.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FFFFFF"/>
                </a:solidFill>
              </a:rPr>
              <a:t>Conversion of few columns to datetime and integer values as needed for analysis.</a:t>
            </a:r>
          </a:p>
          <a:p>
            <a:pPr marL="139700" indent="0">
              <a:spcAft>
                <a:spcPts val="600"/>
              </a:spcAft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594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3ED6E3-CB01-0C45-8464-361B6EDB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16804"/>
            <a:ext cx="6594189" cy="16252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Exploratory Data Analysis 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675282C-E9A1-9049-8E54-E39BDE61E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44" y="3044376"/>
            <a:ext cx="6579910" cy="2878709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E1FC5-58C9-FB4F-86C1-725D64BF4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Price outliers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Price &gt;=  600 and Price &lt;= 60000</a:t>
            </a:r>
          </a:p>
          <a:p>
            <a:r>
              <a:rPr lang="en-US" sz="2000">
                <a:solidFill>
                  <a:srgbClr val="FFFFFF"/>
                </a:solidFill>
              </a:rPr>
              <a:t>Registration Year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Year &gt;=1995 and Year &lt;=2015</a:t>
            </a:r>
          </a:p>
          <a:p>
            <a:r>
              <a:rPr lang="en-US" sz="2000">
                <a:solidFill>
                  <a:srgbClr val="FFFFFF"/>
                </a:solidFill>
              </a:rPr>
              <a:t>Power_pS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Power_ps &gt;=30 and Power_ps &lt;=500</a:t>
            </a:r>
          </a:p>
          <a:p>
            <a:r>
              <a:rPr lang="en-US" sz="2000">
                <a:solidFill>
                  <a:srgbClr val="FFFFFF"/>
                </a:solidFill>
              </a:rPr>
              <a:t>VehicleAge</a:t>
            </a:r>
          </a:p>
          <a:p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991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45D93D-E49D-1B42-B20C-4EF9AE9C1C56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Encoding Character Columns</a:t>
            </a: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609F38-DD69-694E-A59D-34BAF4454A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2" y="2045494"/>
            <a:ext cx="7797800" cy="2082800"/>
          </a:xfr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400D7D-D544-5D43-81BC-1D8D33000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963" y="4330700"/>
            <a:ext cx="803275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31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351741AF4B7FC49B8A3B196AB79FD3A" ma:contentTypeVersion="6" ma:contentTypeDescription="Create a new document." ma:contentTypeScope="" ma:versionID="bbce9cea6025835374c686191d094b9f">
  <xsd:schema xmlns:xsd="http://www.w3.org/2001/XMLSchema" xmlns:xs="http://www.w3.org/2001/XMLSchema" xmlns:p="http://schemas.microsoft.com/office/2006/metadata/properties" xmlns:ns2="6c136973-f229-4a2c-a702-c213506b862d" targetNamespace="http://schemas.microsoft.com/office/2006/metadata/properties" ma:root="true" ma:fieldsID="e54531332312ecb3369e92e2d1d22d8c" ns2:_="">
    <xsd:import namespace="6c136973-f229-4a2c-a702-c213506b862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136973-f229-4a2c-a702-c213506b86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859491F-F154-446B-BC1E-014FE216AB9E}">
  <ds:schemaRefs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6c136973-f229-4a2c-a702-c213506b862d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4A2DFC7-9FC8-446F-AAB5-F6C7269DA7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CDF14B-DEEF-4A65-9FEC-6B9A0CCEFD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c136973-f229-4a2c-a702-c213506b862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593</Words>
  <Application>Microsoft Office PowerPoint</Application>
  <PresentationFormat>Widescreen</PresentationFormat>
  <Paragraphs>110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USED CAR PRICE PREDICTION</vt:lpstr>
      <vt:lpstr>Motivation</vt:lpstr>
      <vt:lpstr>Objectives</vt:lpstr>
      <vt:lpstr>Methodology</vt:lpstr>
      <vt:lpstr>Dataset</vt:lpstr>
      <vt:lpstr>Sample Data Set View</vt:lpstr>
      <vt:lpstr>Data Cleansing</vt:lpstr>
      <vt:lpstr>Exploratory Data Analysis </vt:lpstr>
      <vt:lpstr>PowerPoint Presentation</vt:lpstr>
      <vt:lpstr>PowerPoint Presentation</vt:lpstr>
      <vt:lpstr>Correlation Heat Map</vt:lpstr>
      <vt:lpstr>Models Used</vt:lpstr>
      <vt:lpstr>Training Set and Test Set</vt:lpstr>
      <vt:lpstr>Model Building</vt:lpstr>
      <vt:lpstr>Linear Regression Model</vt:lpstr>
      <vt:lpstr>K-Nearest Neighbors</vt:lpstr>
      <vt:lpstr>Artificial Neural Network – MLP Regressor</vt:lpstr>
      <vt:lpstr>Decision Tree Regression Model</vt:lpstr>
      <vt:lpstr>Random Forest Regression Model</vt:lpstr>
      <vt:lpstr>Comparisons of All Models</vt:lpstr>
      <vt:lpstr>Summaries of Training and Test Data</vt:lpstr>
      <vt:lpstr>Potential Uses and Application</vt:lpstr>
      <vt:lpstr>Summary</vt:lpstr>
      <vt:lpstr>Further Improvement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PRICE PREDICTION</dc:title>
  <dc:creator>Bandru,Madhu</dc:creator>
  <cp:lastModifiedBy>Seelam, Veera Venkata Sunil Kumar </cp:lastModifiedBy>
  <cp:revision>8</cp:revision>
  <dcterms:created xsi:type="dcterms:W3CDTF">2020-03-15T22:54:34Z</dcterms:created>
  <dcterms:modified xsi:type="dcterms:W3CDTF">2021-12-07T03:37:06Z</dcterms:modified>
</cp:coreProperties>
</file>